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307" r:id="rId6"/>
    <p:sldId id="316" r:id="rId7"/>
    <p:sldId id="309" r:id="rId8"/>
    <p:sldId id="310" r:id="rId9"/>
    <p:sldId id="311" r:id="rId10"/>
    <p:sldId id="318" r:id="rId11"/>
    <p:sldId id="312" r:id="rId12"/>
    <p:sldId id="320" r:id="rId13"/>
    <p:sldId id="29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99"/>
    <a:srgbClr val="0033CC"/>
    <a:srgbClr val="3333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844AA-8C8F-442B-B4FC-B469432B0936}" type="datetimeFigureOut">
              <a:rPr lang="en-US" smtClean="0"/>
              <a:t>6/12/2022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C519E-21D8-42F1-B2D8-0B0BA2083C45}" type="slidenum">
              <a:rPr lang="en-US" smtClean="0"/>
              <a:t>‹#›</a:t>
            </a:fld>
            <a:endParaRPr lang="en-US"/>
          </a:p>
        </p:txBody>
      </p:sp>
    </p:spTree>
    <p:extLst>
      <p:ext uri="{BB962C8B-B14F-4D97-AF65-F5344CB8AC3E}">
        <p14:creationId xmlns:p14="http://schemas.microsoft.com/office/powerpoint/2010/main" val="317320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EC519E-21D8-42F1-B2D8-0B0BA2083C45}" type="slidenum">
              <a:rPr lang="en-US" smtClean="0"/>
              <a:t>1</a:t>
            </a:fld>
            <a:endParaRPr lang="en-US"/>
          </a:p>
        </p:txBody>
      </p:sp>
    </p:spTree>
    <p:extLst>
      <p:ext uri="{BB962C8B-B14F-4D97-AF65-F5344CB8AC3E}">
        <p14:creationId xmlns:p14="http://schemas.microsoft.com/office/powerpoint/2010/main" val="49152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6/12/2022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6/12/2022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6/12/2022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milan.Kovacevic@pmf.kg.ac.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kovac@kg.ac.rs"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mailto:milan.Kovacevic@pmf.kg.ac.rs" TargetMode="Externa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mailto:kovac@kg.ac.rs"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9BAE-90C8-448D-A76D-768198C32A00}"/>
              </a:ext>
            </a:extLst>
          </p:cNvPr>
          <p:cNvSpPr>
            <a:spLocks noGrp="1"/>
          </p:cNvSpPr>
          <p:nvPr>
            <p:ph type="ctrTitle"/>
          </p:nvPr>
        </p:nvSpPr>
        <p:spPr>
          <a:xfrm>
            <a:off x="1097280" y="812788"/>
            <a:ext cx="10058400" cy="2687168"/>
          </a:xfrm>
        </p:spPr>
        <p:txBody>
          <a:bodyPr>
            <a:normAutofit/>
          </a:bodyPr>
          <a:lstStyle/>
          <a:p>
            <a:pPr algn="ctr"/>
            <a:r>
              <a:rPr lang="en-US" sz="4000" dirty="0">
                <a:solidFill>
                  <a:srgbClr val="44546A"/>
                </a:solidFill>
                <a:latin typeface="Calibri"/>
                <a:cs typeface="Calibri"/>
              </a:rPr>
              <a:t>The Mechanics of the Knee</a:t>
            </a:r>
            <a:br>
              <a:rPr lang="en-US" sz="4000" dirty="0">
                <a:solidFill>
                  <a:srgbClr val="44546A"/>
                </a:solidFill>
                <a:latin typeface="Calibri"/>
                <a:cs typeface="Calibri"/>
              </a:rPr>
            </a:br>
            <a:endParaRPr lang="en-US" sz="4000" dirty="0">
              <a:solidFill>
                <a:srgbClr val="44546A"/>
              </a:solidFill>
              <a:latin typeface="Calibri"/>
              <a:cs typeface="Calibri"/>
            </a:endParaRPr>
          </a:p>
        </p:txBody>
      </p:sp>
      <p:sp>
        <p:nvSpPr>
          <p:cNvPr id="3" name="Subtitle 2">
            <a:extLst>
              <a:ext uri="{FF2B5EF4-FFF2-40B4-BE49-F238E27FC236}">
                <a16:creationId xmlns:a16="http://schemas.microsoft.com/office/drawing/2014/main" id="{A76C3264-195F-4B9A-90CB-AF2797C54724}"/>
              </a:ext>
            </a:extLst>
          </p:cNvPr>
          <p:cNvSpPr>
            <a:spLocks noGrp="1"/>
          </p:cNvSpPr>
          <p:nvPr>
            <p:ph type="subTitle" idx="1"/>
          </p:nvPr>
        </p:nvSpPr>
        <p:spPr>
          <a:xfrm>
            <a:off x="1097280" y="4405394"/>
            <a:ext cx="10058400" cy="1143000"/>
          </a:xfrm>
        </p:spPr>
        <p:txBody>
          <a:bodyPr>
            <a:normAutofit/>
          </a:bodyPr>
          <a:lstStyle/>
          <a:p>
            <a:r>
              <a:rPr lang="en-US" dirty="0"/>
              <a:t>Example 3</a:t>
            </a:r>
          </a:p>
          <a:p>
            <a:endParaRPr lang="en-US" dirty="0"/>
          </a:p>
          <a:p>
            <a:endParaRPr lang="en-US" dirty="0"/>
          </a:p>
        </p:txBody>
      </p:sp>
      <p:sp>
        <p:nvSpPr>
          <p:cNvPr id="6" name="TextBox 5">
            <a:extLst>
              <a:ext uri="{FF2B5EF4-FFF2-40B4-BE49-F238E27FC236}">
                <a16:creationId xmlns:a16="http://schemas.microsoft.com/office/drawing/2014/main" id="{4A4B4F6E-5395-4E49-A3A5-409C9836F534}"/>
              </a:ext>
            </a:extLst>
          </p:cNvPr>
          <p:cNvSpPr txBox="1"/>
          <p:nvPr/>
        </p:nvSpPr>
        <p:spPr>
          <a:xfrm>
            <a:off x="6952611" y="4458286"/>
            <a:ext cx="4142109" cy="1200329"/>
          </a:xfrm>
          <a:prstGeom prst="rect">
            <a:avLst/>
          </a:prstGeom>
          <a:noFill/>
        </p:spPr>
        <p:txBody>
          <a:bodyPr wrap="square" lIns="91440" tIns="45720" rIns="91440" bIns="45720" rtlCol="0" anchor="t">
            <a:spAutoFit/>
          </a:bodyPr>
          <a:lstStyle/>
          <a:p>
            <a:pPr algn="r"/>
            <a:r>
              <a:rPr lang="sr-Latn-RS" b="1" dirty="0">
                <a:solidFill>
                  <a:schemeClr val="accent2">
                    <a:lumMod val="75000"/>
                  </a:schemeClr>
                </a:solidFill>
                <a:latin typeface="+mj-lt"/>
                <a:cs typeface="Calibri Light"/>
              </a:rPr>
              <a:t>Milan S. Kovačević</a:t>
            </a:r>
            <a:endParaRPr lang="sr-Cyrl-RS" b="1" dirty="0">
              <a:solidFill>
                <a:schemeClr val="accent2">
                  <a:lumMod val="75000"/>
                </a:schemeClr>
              </a:solidFill>
              <a:latin typeface="+mj-lt"/>
              <a:cs typeface="Calibri Light"/>
            </a:endParaRPr>
          </a:p>
          <a:p>
            <a:pPr algn="r"/>
            <a:r>
              <a:rPr lang="sr-Latn-RS" dirty="0">
                <a:solidFill>
                  <a:schemeClr val="accent2">
                    <a:lumMod val="60000"/>
                    <a:lumOff val="40000"/>
                  </a:schemeClr>
                </a:solidFill>
                <a:latin typeface="+mj-lt"/>
              </a:rPr>
              <a:t>Faculty of Science, Department of Physics</a:t>
            </a:r>
          </a:p>
          <a:p>
            <a:pPr algn="r"/>
            <a:r>
              <a:rPr lang="sr-Latn-RS" dirty="0">
                <a:solidFill>
                  <a:schemeClr val="accent2">
                    <a:lumMod val="60000"/>
                    <a:lumOff val="40000"/>
                  </a:schemeClr>
                </a:solidFill>
                <a:latin typeface="+mj-lt"/>
              </a:rPr>
              <a:t>University of Kragujevac</a:t>
            </a:r>
          </a:p>
          <a:p>
            <a:pPr algn="r"/>
            <a:r>
              <a:rPr lang="sr-Latn-RS" dirty="0">
                <a:solidFill>
                  <a:schemeClr val="accent2">
                    <a:lumMod val="60000"/>
                    <a:lumOff val="40000"/>
                  </a:schemeClr>
                </a:solidFill>
                <a:latin typeface="+mj-lt"/>
              </a:rPr>
              <a:t>Serbia</a:t>
            </a:r>
            <a:endParaRPr lang="en-US" dirty="0">
              <a:solidFill>
                <a:schemeClr val="accent2">
                  <a:lumMod val="60000"/>
                  <a:lumOff val="40000"/>
                </a:schemeClr>
              </a:solidFill>
              <a:latin typeface="+mj-lt"/>
            </a:endParaRPr>
          </a:p>
        </p:txBody>
      </p:sp>
      <p:pic>
        <p:nvPicPr>
          <p:cNvPr id="10" name="Picture 9">
            <a:extLst>
              <a:ext uri="{FF2B5EF4-FFF2-40B4-BE49-F238E27FC236}">
                <a16:creationId xmlns:a16="http://schemas.microsoft.com/office/drawing/2014/main" id="{497D5043-BE37-4F98-902F-429293471C31}"/>
              </a:ext>
            </a:extLst>
          </p:cNvPr>
          <p:cNvPicPr>
            <a:picLocks noChangeAspect="1"/>
          </p:cNvPicPr>
          <p:nvPr/>
        </p:nvPicPr>
        <p:blipFill>
          <a:blip r:embed="rId3"/>
          <a:stretch>
            <a:fillRect/>
          </a:stretch>
        </p:blipFill>
        <p:spPr>
          <a:xfrm>
            <a:off x="11140911" y="4919951"/>
            <a:ext cx="853441" cy="853441"/>
          </a:xfrm>
          <a:prstGeom prst="rect">
            <a:avLst/>
          </a:prstGeom>
        </p:spPr>
      </p:pic>
      <p:sp>
        <p:nvSpPr>
          <p:cNvPr id="12" name="TextBox 11">
            <a:extLst>
              <a:ext uri="{FF2B5EF4-FFF2-40B4-BE49-F238E27FC236}">
                <a16:creationId xmlns:a16="http://schemas.microsoft.com/office/drawing/2014/main" id="{2273F96E-6EA5-43AE-84E8-886686844D02}"/>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1026" name="Picture 2">
            <a:extLst>
              <a:ext uri="{FF2B5EF4-FFF2-40B4-BE49-F238E27FC236}">
                <a16:creationId xmlns:a16="http://schemas.microsoft.com/office/drawing/2014/main" id="{07F7FF7E-0A94-4ACE-8538-7CF26401F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821" y="65614"/>
            <a:ext cx="8059563" cy="13432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074B5B-5671-4D0E-BCD1-8991E5ECDB65}"/>
              </a:ext>
            </a:extLst>
          </p:cNvPr>
          <p:cNvPicPr>
            <a:picLocks noChangeAspect="1"/>
          </p:cNvPicPr>
          <p:nvPr/>
        </p:nvPicPr>
        <p:blipFill>
          <a:blip r:embed="rId5"/>
          <a:stretch>
            <a:fillRect/>
          </a:stretch>
        </p:blipFill>
        <p:spPr>
          <a:xfrm>
            <a:off x="11204536" y="4120749"/>
            <a:ext cx="836007" cy="799202"/>
          </a:xfrm>
          <a:prstGeom prst="rect">
            <a:avLst/>
          </a:prstGeom>
        </p:spPr>
      </p:pic>
      <p:sp>
        <p:nvSpPr>
          <p:cNvPr id="9" name="TextBox 8">
            <a:extLst>
              <a:ext uri="{FF2B5EF4-FFF2-40B4-BE49-F238E27FC236}">
                <a16:creationId xmlns:a16="http://schemas.microsoft.com/office/drawing/2014/main" id="{48C004E5-1530-9B3B-3360-E9243D63BDD6}"/>
              </a:ext>
            </a:extLst>
          </p:cNvPr>
          <p:cNvSpPr txBox="1"/>
          <p:nvPr/>
        </p:nvSpPr>
        <p:spPr>
          <a:xfrm>
            <a:off x="7062427" y="5622837"/>
            <a:ext cx="4142109" cy="646331"/>
          </a:xfrm>
          <a:prstGeom prst="rect">
            <a:avLst/>
          </a:prstGeom>
          <a:noFill/>
        </p:spPr>
        <p:txBody>
          <a:bodyPr wrap="square" lIns="91440" tIns="45720" rIns="91440" bIns="45720" rtlCol="0" anchor="t">
            <a:spAutoFit/>
          </a:bodyPr>
          <a:lstStyle/>
          <a:p>
            <a:pPr algn="r"/>
            <a:r>
              <a:rPr lang="en-US" dirty="0">
                <a:solidFill>
                  <a:schemeClr val="accent2">
                    <a:lumMod val="60000"/>
                    <a:lumOff val="40000"/>
                  </a:schemeClr>
                </a:solidFill>
                <a:latin typeface="+mj-lt"/>
              </a:rPr>
              <a:t>e-mails: </a:t>
            </a:r>
            <a:r>
              <a:rPr lang="en-US" dirty="0">
                <a:solidFill>
                  <a:schemeClr val="accent2">
                    <a:lumMod val="60000"/>
                    <a:lumOff val="40000"/>
                  </a:schemeClr>
                </a:solidFill>
                <a:latin typeface="+mj-lt"/>
                <a:hlinkClick r:id="rId6"/>
              </a:rPr>
              <a:t>kovac@kg.ac.rs</a:t>
            </a:r>
            <a:endParaRPr lang="en-US" dirty="0">
              <a:solidFill>
                <a:schemeClr val="accent2">
                  <a:lumMod val="60000"/>
                  <a:lumOff val="40000"/>
                </a:schemeClr>
              </a:solidFill>
              <a:latin typeface="+mj-lt"/>
            </a:endParaRPr>
          </a:p>
          <a:p>
            <a:pPr algn="r"/>
            <a:r>
              <a:rPr lang="en-US" dirty="0">
                <a:solidFill>
                  <a:schemeClr val="accent2">
                    <a:lumMod val="60000"/>
                    <a:lumOff val="40000"/>
                  </a:schemeClr>
                </a:solidFill>
                <a:latin typeface="+mj-lt"/>
                <a:hlinkClick r:id="rId7"/>
              </a:rPr>
              <a:t>milan.kovacevic@pmf.kg.ac.rs</a:t>
            </a:r>
            <a:r>
              <a:rPr lang="en-US" dirty="0">
                <a:solidFill>
                  <a:schemeClr val="accent2">
                    <a:lumMod val="60000"/>
                    <a:lumOff val="40000"/>
                  </a:schemeClr>
                </a:solidFill>
                <a:latin typeface="+mj-lt"/>
              </a:rPr>
              <a:t> </a:t>
            </a:r>
          </a:p>
        </p:txBody>
      </p:sp>
    </p:spTree>
    <p:extLst>
      <p:ext uri="{BB962C8B-B14F-4D97-AF65-F5344CB8AC3E}">
        <p14:creationId xmlns:p14="http://schemas.microsoft.com/office/powerpoint/2010/main" val="228622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9BAE-90C8-448D-A76D-768198C32A00}"/>
              </a:ext>
            </a:extLst>
          </p:cNvPr>
          <p:cNvSpPr>
            <a:spLocks noGrp="1"/>
          </p:cNvSpPr>
          <p:nvPr>
            <p:ph type="ctrTitle"/>
          </p:nvPr>
        </p:nvSpPr>
        <p:spPr/>
        <p:txBody>
          <a:bodyPr>
            <a:normAutofit/>
          </a:bodyPr>
          <a:lstStyle/>
          <a:p>
            <a:pPr algn="ctr"/>
            <a:r>
              <a:rPr lang="sr-Latn-RS" sz="4000" b="1" dirty="0">
                <a:solidFill>
                  <a:schemeClr val="accent2"/>
                </a:solidFill>
              </a:rPr>
              <a:t>Thank you for your atention</a:t>
            </a:r>
            <a:r>
              <a:rPr lang="sr-Cyrl-RS" sz="4000" b="1" dirty="0">
                <a:solidFill>
                  <a:schemeClr val="accent2"/>
                </a:solidFill>
              </a:rPr>
              <a:t>!</a:t>
            </a:r>
            <a:br>
              <a:rPr lang="en-US" sz="4000" b="1" dirty="0">
                <a:solidFill>
                  <a:schemeClr val="accent2"/>
                </a:solidFill>
              </a:rPr>
            </a:br>
            <a:endParaRPr lang="en-US" sz="4000" b="1" dirty="0">
              <a:solidFill>
                <a:srgbClr val="0070C0"/>
              </a:solidFill>
            </a:endParaRPr>
          </a:p>
        </p:txBody>
      </p:sp>
      <p:pic>
        <p:nvPicPr>
          <p:cNvPr id="19" name="Picture 18">
            <a:extLst>
              <a:ext uri="{FF2B5EF4-FFF2-40B4-BE49-F238E27FC236}">
                <a16:creationId xmlns:a16="http://schemas.microsoft.com/office/drawing/2014/main" id="{A8202551-D4FA-4A37-94E1-22F62AB7E390}"/>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500"/>
                    </a14:imgEffect>
                    <a14:imgEffect>
                      <a14:saturation sat="30000"/>
                    </a14:imgEffect>
                  </a14:imgLayer>
                </a14:imgProps>
              </a:ext>
              <a:ext uri="{28A0092B-C50C-407E-A947-70E740481C1C}">
                <a14:useLocalDpi xmlns:a14="http://schemas.microsoft.com/office/drawing/2010/main" val="0"/>
              </a:ext>
            </a:extLst>
          </a:blip>
          <a:stretch>
            <a:fillRect/>
          </a:stretch>
        </p:blipFill>
        <p:spPr>
          <a:xfrm>
            <a:off x="10301731" y="4830081"/>
            <a:ext cx="792482" cy="792482"/>
          </a:xfrm>
          <a:prstGeom prst="rect">
            <a:avLst/>
          </a:prstGeom>
        </p:spPr>
      </p:pic>
      <p:pic>
        <p:nvPicPr>
          <p:cNvPr id="11" name="Picture 2">
            <a:extLst>
              <a:ext uri="{FF2B5EF4-FFF2-40B4-BE49-F238E27FC236}">
                <a16:creationId xmlns:a16="http://schemas.microsoft.com/office/drawing/2014/main" id="{B75FA89F-0EE4-4B73-B517-05A344F43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821" y="65614"/>
            <a:ext cx="8059563" cy="1343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59721AF-5B08-4549-82E4-B794E2463E08}"/>
              </a:ext>
            </a:extLst>
          </p:cNvPr>
          <p:cNvPicPr>
            <a:picLocks noChangeAspect="1"/>
          </p:cNvPicPr>
          <p:nvPr/>
        </p:nvPicPr>
        <p:blipFill>
          <a:blip r:embed="rId5"/>
          <a:stretch>
            <a:fillRect/>
          </a:stretch>
        </p:blipFill>
        <p:spPr>
          <a:xfrm>
            <a:off x="1176959" y="4800320"/>
            <a:ext cx="836007" cy="799202"/>
          </a:xfrm>
          <a:prstGeom prst="rect">
            <a:avLst/>
          </a:prstGeom>
        </p:spPr>
      </p:pic>
      <p:sp>
        <p:nvSpPr>
          <p:cNvPr id="20" name="TextBox 19">
            <a:extLst>
              <a:ext uri="{FF2B5EF4-FFF2-40B4-BE49-F238E27FC236}">
                <a16:creationId xmlns:a16="http://schemas.microsoft.com/office/drawing/2014/main" id="{C3E6A3C1-CD77-40A7-ACD7-88839D3A4D28}"/>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sp>
        <p:nvSpPr>
          <p:cNvPr id="8" name="TextBox 7">
            <a:extLst>
              <a:ext uri="{FF2B5EF4-FFF2-40B4-BE49-F238E27FC236}">
                <a16:creationId xmlns:a16="http://schemas.microsoft.com/office/drawing/2014/main" id="{2AC76DAE-7D3A-A4A4-0652-608AE6633434}"/>
              </a:ext>
            </a:extLst>
          </p:cNvPr>
          <p:cNvSpPr txBox="1"/>
          <p:nvPr/>
        </p:nvSpPr>
        <p:spPr>
          <a:xfrm>
            <a:off x="3121917" y="4621720"/>
            <a:ext cx="6070862" cy="1477328"/>
          </a:xfrm>
          <a:prstGeom prst="rect">
            <a:avLst/>
          </a:prstGeom>
          <a:noFill/>
        </p:spPr>
        <p:txBody>
          <a:bodyPr wrap="square" rtlCol="0">
            <a:spAutoFit/>
          </a:bodyPr>
          <a:lstStyle/>
          <a:p>
            <a:pPr algn="ctr"/>
            <a:r>
              <a:rPr lang="en-US" dirty="0">
                <a:solidFill>
                  <a:srgbClr val="002060"/>
                </a:solidFill>
              </a:rPr>
              <a:t>Dr Milan </a:t>
            </a:r>
            <a:r>
              <a:rPr lang="sr-Latn-RS" dirty="0">
                <a:solidFill>
                  <a:srgbClr val="002060"/>
                </a:solidFill>
              </a:rPr>
              <a:t>Kovačević</a:t>
            </a:r>
            <a:r>
              <a:rPr lang="sr-Cyrl-RS" dirty="0">
                <a:solidFill>
                  <a:srgbClr val="002060"/>
                </a:solidFill>
              </a:rPr>
              <a:t>, </a:t>
            </a:r>
            <a:r>
              <a:rPr lang="en-US" dirty="0">
                <a:solidFill>
                  <a:srgbClr val="002060"/>
                </a:solidFill>
              </a:rPr>
              <a:t>Full Professor</a:t>
            </a:r>
            <a:endParaRPr lang="sr-Cyrl-RS" sz="800" dirty="0">
              <a:solidFill>
                <a:srgbClr val="002060"/>
              </a:solidFill>
            </a:endParaRPr>
          </a:p>
          <a:p>
            <a:pPr algn="ctr"/>
            <a:r>
              <a:rPr lang="en-US" dirty="0">
                <a:solidFill>
                  <a:srgbClr val="002060"/>
                </a:solidFill>
              </a:rPr>
              <a:t>Faculty of Science, Department of Physics</a:t>
            </a:r>
            <a:endParaRPr lang="sr-Cyrl-RS" dirty="0">
              <a:solidFill>
                <a:srgbClr val="002060"/>
              </a:solidFill>
            </a:endParaRPr>
          </a:p>
          <a:p>
            <a:pPr algn="ctr"/>
            <a:r>
              <a:rPr lang="en-US" dirty="0">
                <a:solidFill>
                  <a:srgbClr val="002060"/>
                </a:solidFill>
              </a:rPr>
              <a:t>University of Kragujevac</a:t>
            </a:r>
            <a:endParaRPr lang="sr-Cyrl-RS" dirty="0">
              <a:solidFill>
                <a:srgbClr val="002060"/>
              </a:solidFill>
            </a:endParaRPr>
          </a:p>
          <a:p>
            <a:pPr algn="ctr"/>
            <a:r>
              <a:rPr lang="en-US" dirty="0">
                <a:solidFill>
                  <a:srgbClr val="002060"/>
                </a:solidFill>
                <a:hlinkClick r:id="rId6"/>
              </a:rPr>
              <a:t>kovac@kg.ac.rs</a:t>
            </a:r>
            <a:r>
              <a:rPr lang="en-US" dirty="0">
                <a:solidFill>
                  <a:srgbClr val="002060"/>
                </a:solidFill>
              </a:rPr>
              <a:t> </a:t>
            </a:r>
          </a:p>
          <a:p>
            <a:pPr algn="ctr"/>
            <a:r>
              <a:rPr lang="en-US" dirty="0">
                <a:solidFill>
                  <a:srgbClr val="002060"/>
                </a:solidFill>
                <a:hlinkClick r:id="rId7"/>
              </a:rPr>
              <a:t>milan.kovacevic@pmf.kg.ac.rs</a:t>
            </a:r>
            <a:r>
              <a:rPr lang="en-US" dirty="0">
                <a:solidFill>
                  <a:srgbClr val="002060"/>
                </a:solidFill>
              </a:rPr>
              <a:t> </a:t>
            </a:r>
          </a:p>
        </p:txBody>
      </p:sp>
    </p:spTree>
    <p:extLst>
      <p:ext uri="{BB962C8B-B14F-4D97-AF65-F5344CB8AC3E}">
        <p14:creationId xmlns:p14="http://schemas.microsoft.com/office/powerpoint/2010/main" val="92706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8242-FA5F-4D64-A639-318E49D1AF33}"/>
              </a:ext>
            </a:extLst>
          </p:cNvPr>
          <p:cNvSpPr>
            <a:spLocks noGrp="1"/>
          </p:cNvSpPr>
          <p:nvPr>
            <p:ph type="title"/>
          </p:nvPr>
        </p:nvSpPr>
        <p:spPr>
          <a:xfrm>
            <a:off x="790115" y="286603"/>
            <a:ext cx="5305886" cy="1450757"/>
          </a:xfrm>
        </p:spPr>
        <p:txBody>
          <a:bodyPr>
            <a:normAutofit/>
          </a:bodyPr>
          <a:lstStyle/>
          <a:p>
            <a:r>
              <a:rPr lang="en-US" sz="4000" dirty="0"/>
              <a:t>Forces acting on the lower angle</a:t>
            </a:r>
          </a:p>
        </p:txBody>
      </p:sp>
      <p:sp>
        <p:nvSpPr>
          <p:cNvPr id="3" name="Content Placeholder 2">
            <a:extLst>
              <a:ext uri="{FF2B5EF4-FFF2-40B4-BE49-F238E27FC236}">
                <a16:creationId xmlns:a16="http://schemas.microsoft.com/office/drawing/2014/main" id="{082E50F5-8F4E-4FCB-84B2-E2399235F1B8}"/>
              </a:ext>
            </a:extLst>
          </p:cNvPr>
          <p:cNvSpPr>
            <a:spLocks noGrp="1"/>
          </p:cNvSpPr>
          <p:nvPr>
            <p:ph idx="1"/>
          </p:nvPr>
        </p:nvSpPr>
        <p:spPr>
          <a:xfrm>
            <a:off x="443884" y="1845734"/>
            <a:ext cx="2920754" cy="4023360"/>
          </a:xfrm>
        </p:spPr>
        <p:txBody>
          <a:bodyPr>
            <a:normAutofit/>
          </a:bodyPr>
          <a:lstStyle/>
          <a:p>
            <a:r>
              <a:rPr lang="en-US" sz="2400" dirty="0"/>
              <a:t>Consider a person wearing a weight boot, and from a sitting position, doing lower leg flexion/extension exercises to strengthen the quadriceps muscles (Fig. 5.37).</a:t>
            </a:r>
          </a:p>
        </p:txBody>
      </p:sp>
      <p:sp>
        <p:nvSpPr>
          <p:cNvPr id="4" name="TextBox 3">
            <a:extLst>
              <a:ext uri="{FF2B5EF4-FFF2-40B4-BE49-F238E27FC236}">
                <a16:creationId xmlns:a16="http://schemas.microsoft.com/office/drawing/2014/main" id="{44B3EDE3-2FA8-452B-807A-61C259DCC829}"/>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7" name="Picture 6">
            <a:extLst>
              <a:ext uri="{FF2B5EF4-FFF2-40B4-BE49-F238E27FC236}">
                <a16:creationId xmlns:a16="http://schemas.microsoft.com/office/drawing/2014/main" id="{93882E66-D624-92DD-91B2-777D23213EA8}"/>
              </a:ext>
            </a:extLst>
          </p:cNvPr>
          <p:cNvPicPr>
            <a:picLocks noChangeAspect="1"/>
          </p:cNvPicPr>
          <p:nvPr/>
        </p:nvPicPr>
        <p:blipFill>
          <a:blip r:embed="rId2"/>
          <a:stretch>
            <a:fillRect/>
          </a:stretch>
        </p:blipFill>
        <p:spPr>
          <a:xfrm>
            <a:off x="3364638" y="1982571"/>
            <a:ext cx="3190301" cy="3897620"/>
          </a:xfrm>
          <a:prstGeom prst="rect">
            <a:avLst/>
          </a:prstGeom>
        </p:spPr>
      </p:pic>
      <p:pic>
        <p:nvPicPr>
          <p:cNvPr id="9" name="Picture 8">
            <a:extLst>
              <a:ext uri="{FF2B5EF4-FFF2-40B4-BE49-F238E27FC236}">
                <a16:creationId xmlns:a16="http://schemas.microsoft.com/office/drawing/2014/main" id="{66F9AEE5-ED61-8C17-3E06-7DFA9809306D}"/>
              </a:ext>
            </a:extLst>
          </p:cNvPr>
          <p:cNvPicPr>
            <a:picLocks noChangeAspect="1"/>
          </p:cNvPicPr>
          <p:nvPr/>
        </p:nvPicPr>
        <p:blipFill>
          <a:blip r:embed="rId3"/>
          <a:stretch>
            <a:fillRect/>
          </a:stretch>
        </p:blipFill>
        <p:spPr>
          <a:xfrm>
            <a:off x="8136384" y="160258"/>
            <a:ext cx="3962400" cy="6305550"/>
          </a:xfrm>
          <a:prstGeom prst="rect">
            <a:avLst/>
          </a:prstGeom>
        </p:spPr>
      </p:pic>
      <p:sp>
        <p:nvSpPr>
          <p:cNvPr id="11" name="TextBox 10">
            <a:extLst>
              <a:ext uri="{FF2B5EF4-FFF2-40B4-BE49-F238E27FC236}">
                <a16:creationId xmlns:a16="http://schemas.microsoft.com/office/drawing/2014/main" id="{14CC2A92-5903-7502-A47F-9F009B083984}"/>
              </a:ext>
            </a:extLst>
          </p:cNvPr>
          <p:cNvSpPr txBox="1"/>
          <p:nvPr/>
        </p:nvSpPr>
        <p:spPr>
          <a:xfrm>
            <a:off x="6344575" y="2440741"/>
            <a:ext cx="3190301" cy="1200329"/>
          </a:xfrm>
          <a:prstGeom prst="rect">
            <a:avLst/>
          </a:prstGeom>
          <a:noFill/>
        </p:spPr>
        <p:txBody>
          <a:bodyPr wrap="square">
            <a:spAutoFit/>
          </a:bodyPr>
          <a:lstStyle/>
          <a:p>
            <a:r>
              <a:rPr lang="en-US" dirty="0"/>
              <a:t>Forces acting on the lower leg and a simple mechanical model of the leg are illustrated in Fig. 5.38.</a:t>
            </a:r>
          </a:p>
        </p:txBody>
      </p:sp>
    </p:spTree>
    <p:extLst>
      <p:ext uri="{BB962C8B-B14F-4D97-AF65-F5344CB8AC3E}">
        <p14:creationId xmlns:p14="http://schemas.microsoft.com/office/powerpoint/2010/main" val="336426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6DB8-2AFD-41FC-844A-DAE0A84AF47D}"/>
              </a:ext>
            </a:extLst>
          </p:cNvPr>
          <p:cNvSpPr>
            <a:spLocks noGrp="1"/>
          </p:cNvSpPr>
          <p:nvPr>
            <p:ph type="title"/>
          </p:nvPr>
        </p:nvSpPr>
        <p:spPr/>
        <p:txBody>
          <a:bodyPr>
            <a:normAutofit/>
          </a:bodyPr>
          <a:lstStyle/>
          <a:p>
            <a:r>
              <a:rPr lang="en-US" sz="4000" dirty="0"/>
              <a:t>Mechanical model - description</a:t>
            </a:r>
          </a:p>
        </p:txBody>
      </p:sp>
      <p:sp>
        <p:nvSpPr>
          <p:cNvPr id="3" name="Content Placeholder 2">
            <a:extLst>
              <a:ext uri="{FF2B5EF4-FFF2-40B4-BE49-F238E27FC236}">
                <a16:creationId xmlns:a16="http://schemas.microsoft.com/office/drawing/2014/main" id="{348151D3-8CD6-4515-B430-663BDFF57A22}"/>
              </a:ext>
            </a:extLst>
          </p:cNvPr>
          <p:cNvSpPr>
            <a:spLocks noGrp="1"/>
          </p:cNvSpPr>
          <p:nvPr>
            <p:ph idx="1"/>
          </p:nvPr>
        </p:nvSpPr>
        <p:spPr>
          <a:xfrm>
            <a:off x="616448" y="1910993"/>
            <a:ext cx="10462884" cy="4196283"/>
          </a:xfrm>
        </p:spPr>
        <p:txBody>
          <a:bodyPr>
            <a:noAutofit/>
          </a:bodyPr>
          <a:lstStyle/>
          <a:p>
            <a:pPr algn="l"/>
            <a:r>
              <a:rPr lang="en-US" sz="2400" b="0" i="1" u="none" strike="noStrike" baseline="0" dirty="0">
                <a:latin typeface="AdvP696A"/>
              </a:rPr>
              <a:t>W</a:t>
            </a:r>
            <a:r>
              <a:rPr lang="en-US" sz="2400" b="0" i="0" u="none" strike="noStrike" baseline="-25000" dirty="0">
                <a:latin typeface="AdvP6975"/>
              </a:rPr>
              <a:t>1</a:t>
            </a:r>
            <a:r>
              <a:rPr lang="en-US" sz="2400" b="0" i="0" u="none" strike="noStrike" baseline="0" dirty="0">
                <a:latin typeface="AdvP6975"/>
              </a:rPr>
              <a:t> is the weight of the lower leg, </a:t>
            </a:r>
            <a:r>
              <a:rPr lang="en-US" sz="2400" b="0" i="1" u="none" strike="noStrike" baseline="0" dirty="0">
                <a:latin typeface="AdvP696A"/>
              </a:rPr>
              <a:t>W</a:t>
            </a:r>
            <a:r>
              <a:rPr lang="en-US" sz="2400" b="0" i="0" u="none" strike="noStrike" baseline="-25000" dirty="0">
                <a:latin typeface="AdvP6975"/>
              </a:rPr>
              <a:t>0</a:t>
            </a:r>
            <a:r>
              <a:rPr lang="en-US" sz="2400" b="0" i="0" u="none" strike="noStrike" baseline="0" dirty="0">
                <a:latin typeface="AdvP6975"/>
              </a:rPr>
              <a:t> is the weight of the boot, </a:t>
            </a:r>
            <a:r>
              <a:rPr lang="en-US" sz="2400" b="0" i="1" u="none" strike="noStrike" baseline="0" dirty="0">
                <a:latin typeface="AdvP696A"/>
              </a:rPr>
              <a:t>F</a:t>
            </a:r>
            <a:r>
              <a:rPr lang="en-US" sz="2400" b="0" i="0" u="none" strike="noStrike" baseline="-25000" dirty="0">
                <a:latin typeface="AdvP6975"/>
              </a:rPr>
              <a:t>M </a:t>
            </a:r>
            <a:r>
              <a:rPr lang="en-US" sz="2400" b="0" i="0" u="none" strike="noStrike" baseline="0" dirty="0">
                <a:latin typeface="AdvP6975"/>
              </a:rPr>
              <a:t>is the magnitude of the tensile force exerted by the quadriceps muscle on the tibia through the patellar tendon, and </a:t>
            </a:r>
            <a:r>
              <a:rPr lang="en-US" sz="2400" b="0" i="1" u="none" strike="noStrike" baseline="0" dirty="0">
                <a:latin typeface="AdvP696A"/>
              </a:rPr>
              <a:t>F</a:t>
            </a:r>
            <a:r>
              <a:rPr lang="en-US" sz="2400" b="0" i="0" u="none" strike="noStrike" baseline="-25000" dirty="0">
                <a:latin typeface="AdvP6975"/>
              </a:rPr>
              <a:t>J</a:t>
            </a:r>
            <a:r>
              <a:rPr lang="en-US" sz="2400" b="0" i="0" u="none" strike="noStrike" baseline="0" dirty="0">
                <a:latin typeface="AdvP6975"/>
              </a:rPr>
              <a:t> is the magnitude of the tibiofemoral joint reaction force applied by the femur on the tibial plateau. </a:t>
            </a:r>
          </a:p>
          <a:p>
            <a:pPr algn="l"/>
            <a:r>
              <a:rPr lang="en-US" sz="2400" b="0" i="0" u="none" strike="noStrike" baseline="0" dirty="0">
                <a:latin typeface="AdvP6975"/>
              </a:rPr>
              <a:t>The tibiofemoral joint center is located at point O, the patellar tendon is attached to the tibia at point A, the center of gravity of the lower leg is located at point B, and the center of gravity of the weight boot is located at point C. </a:t>
            </a:r>
          </a:p>
          <a:p>
            <a:pPr algn="l"/>
            <a:r>
              <a:rPr lang="en-US" sz="2400" b="0" i="0" u="none" strike="noStrike" baseline="0" dirty="0">
                <a:latin typeface="AdvP6975"/>
              </a:rPr>
              <a:t>The distances between point O and points A, B, and C are measured as </a:t>
            </a:r>
            <a:r>
              <a:rPr lang="en-US" sz="2400" b="0" i="1" u="none" strike="noStrike" baseline="0" dirty="0">
                <a:latin typeface="AdvP696A"/>
              </a:rPr>
              <a:t>a</a:t>
            </a:r>
            <a:r>
              <a:rPr lang="en-US" sz="2400" b="0" i="0" u="none" strike="noStrike" baseline="0" dirty="0">
                <a:latin typeface="AdvP6975"/>
              </a:rPr>
              <a:t>, </a:t>
            </a:r>
            <a:r>
              <a:rPr lang="en-US" sz="2400" b="0" i="1" u="none" strike="noStrike" baseline="0" dirty="0">
                <a:latin typeface="AdvP696A"/>
              </a:rPr>
              <a:t>b</a:t>
            </a:r>
            <a:r>
              <a:rPr lang="en-US" sz="2400" b="0" i="0" u="none" strike="noStrike" baseline="0" dirty="0">
                <a:latin typeface="AdvP6975"/>
              </a:rPr>
              <a:t>, and </a:t>
            </a:r>
            <a:r>
              <a:rPr lang="en-US" sz="2400" b="0" i="1" u="none" strike="noStrike" baseline="0" dirty="0">
                <a:latin typeface="AdvP696A"/>
              </a:rPr>
              <a:t>c</a:t>
            </a:r>
            <a:r>
              <a:rPr lang="en-US" sz="2400" b="0" i="0" u="none" strike="noStrike" baseline="0" dirty="0">
                <a:latin typeface="AdvP6975"/>
              </a:rPr>
              <a:t>, respectively. For the position of the lower leg shown, the long axis of the tibia makes an angle</a:t>
            </a:r>
            <a:r>
              <a:rPr lang="en-US" sz="2400" b="0" i="0" u="none" strike="noStrike" baseline="0" dirty="0">
                <a:latin typeface="Symbol" panose="05050102010706020507" pitchFamily="18" charset="2"/>
              </a:rPr>
              <a:t> b </a:t>
            </a:r>
            <a:r>
              <a:rPr lang="en-US" sz="2400" b="0" i="0" u="none" strike="noStrike" baseline="0" dirty="0">
                <a:latin typeface="AdvP6975"/>
              </a:rPr>
              <a:t>with the horizontal, and the line of action of the quadriceps muscle force makes an angle </a:t>
            </a:r>
            <a:r>
              <a:rPr lang="en-US" sz="2400" b="0" i="0" u="none" strike="noStrike" baseline="0" dirty="0">
                <a:latin typeface="Symbol" panose="05050102010706020507" pitchFamily="18" charset="2"/>
              </a:rPr>
              <a:t>q </a:t>
            </a:r>
            <a:r>
              <a:rPr lang="en-US" sz="2400" b="0" i="0" u="none" strike="noStrike" baseline="0" dirty="0">
                <a:latin typeface="AdvP6975"/>
              </a:rPr>
              <a:t>with the long axis of the tibia.</a:t>
            </a:r>
            <a:endParaRPr lang="en-US" sz="2400" i="1" dirty="0"/>
          </a:p>
        </p:txBody>
      </p:sp>
      <p:sp>
        <p:nvSpPr>
          <p:cNvPr id="4" name="TextBox 3">
            <a:extLst>
              <a:ext uri="{FF2B5EF4-FFF2-40B4-BE49-F238E27FC236}">
                <a16:creationId xmlns:a16="http://schemas.microsoft.com/office/drawing/2014/main" id="{09479BF2-156C-4130-8C1D-F03C55E587B0}"/>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spTree>
    <p:extLst>
      <p:ext uri="{BB962C8B-B14F-4D97-AF65-F5344CB8AC3E}">
        <p14:creationId xmlns:p14="http://schemas.microsoft.com/office/powerpoint/2010/main" val="273941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AC8B-F97F-488C-9E93-9F694269095E}"/>
              </a:ext>
            </a:extLst>
          </p:cNvPr>
          <p:cNvSpPr>
            <a:spLocks noGrp="1"/>
          </p:cNvSpPr>
          <p:nvPr>
            <p:ph type="title"/>
          </p:nvPr>
        </p:nvSpPr>
        <p:spPr/>
        <p:txBody>
          <a:bodyPr>
            <a:normAutofit/>
          </a:bodyPr>
          <a:lstStyle/>
          <a:p>
            <a:r>
              <a:rPr lang="en-US" sz="4000" i="1" dirty="0">
                <a:solidFill>
                  <a:srgbClr val="FF0000"/>
                </a:solidFill>
              </a:rPr>
              <a:t>The task</a:t>
            </a:r>
          </a:p>
        </p:txBody>
      </p:sp>
      <p:sp>
        <p:nvSpPr>
          <p:cNvPr id="3" name="Content Placeholder 2">
            <a:extLst>
              <a:ext uri="{FF2B5EF4-FFF2-40B4-BE49-F238E27FC236}">
                <a16:creationId xmlns:a16="http://schemas.microsoft.com/office/drawing/2014/main" id="{650F8F98-F5F0-4E68-B2B0-52105593859E}"/>
              </a:ext>
            </a:extLst>
          </p:cNvPr>
          <p:cNvSpPr>
            <a:spLocks noGrp="1"/>
          </p:cNvSpPr>
          <p:nvPr>
            <p:ph idx="1"/>
          </p:nvPr>
        </p:nvSpPr>
        <p:spPr>
          <a:xfrm>
            <a:off x="381741" y="1737360"/>
            <a:ext cx="5443706" cy="4023360"/>
          </a:xfrm>
        </p:spPr>
        <p:txBody>
          <a:bodyPr>
            <a:noAutofit/>
          </a:bodyPr>
          <a:lstStyle/>
          <a:p>
            <a:pPr algn="l"/>
            <a:r>
              <a:rPr lang="en-US" sz="2800" b="0" i="0" u="none" strike="noStrike" baseline="0" dirty="0">
                <a:latin typeface="AdvP6975"/>
              </a:rPr>
              <a:t>Assuming that points O, A, B, and C all lie along a straight line, determine </a:t>
            </a:r>
            <a:r>
              <a:rPr lang="en-US" sz="2800" b="0" i="1" u="none" strike="noStrike" baseline="0" dirty="0">
                <a:latin typeface="AdvP696A"/>
              </a:rPr>
              <a:t>F</a:t>
            </a:r>
            <a:r>
              <a:rPr lang="en-US" sz="2800" b="0" i="0" u="none" strike="noStrike" baseline="-25000" dirty="0">
                <a:latin typeface="AdvP6975"/>
              </a:rPr>
              <a:t>M</a:t>
            </a:r>
            <a:r>
              <a:rPr lang="en-US" sz="2800" b="0" i="0" u="none" strike="noStrike" baseline="0" dirty="0">
                <a:latin typeface="AdvP6975"/>
              </a:rPr>
              <a:t> and </a:t>
            </a:r>
            <a:r>
              <a:rPr lang="en-US" sz="2800" b="0" i="1" u="none" strike="noStrike" baseline="0" dirty="0">
                <a:latin typeface="AdvP696A"/>
              </a:rPr>
              <a:t>F</a:t>
            </a:r>
            <a:r>
              <a:rPr lang="en-US" sz="2800" b="0" i="0" u="none" strike="noStrike" baseline="-25000" dirty="0">
                <a:latin typeface="AdvP6975"/>
              </a:rPr>
              <a:t>J</a:t>
            </a:r>
            <a:r>
              <a:rPr lang="en-US" sz="2800" b="0" i="0" u="none" strike="noStrike" baseline="0" dirty="0">
                <a:latin typeface="AdvP6975"/>
              </a:rPr>
              <a:t> in terms of </a:t>
            </a:r>
            <a:r>
              <a:rPr lang="pl-PL" sz="2800" b="0" i="1" u="none" strike="noStrike" baseline="0" dirty="0">
                <a:latin typeface="AdvP696A"/>
              </a:rPr>
              <a:t>a</a:t>
            </a:r>
            <a:r>
              <a:rPr lang="pl-PL" sz="2800" b="0" i="0" u="none" strike="noStrike" baseline="0" dirty="0">
                <a:latin typeface="AdvP4C4E51"/>
              </a:rPr>
              <a:t>; </a:t>
            </a:r>
            <a:r>
              <a:rPr lang="pl-PL" sz="2800" b="0" i="1" u="none" strike="noStrike" baseline="0" dirty="0">
                <a:latin typeface="AdvP696A"/>
              </a:rPr>
              <a:t>b</a:t>
            </a:r>
            <a:r>
              <a:rPr lang="pl-PL" sz="2800" b="0" i="0" u="none" strike="noStrike" baseline="0" dirty="0">
                <a:latin typeface="AdvP4C4E51"/>
              </a:rPr>
              <a:t>; </a:t>
            </a:r>
            <a:r>
              <a:rPr lang="pl-PL" sz="2800" b="0" i="1" u="none" strike="noStrike" baseline="0" dirty="0">
                <a:latin typeface="AdvP696A"/>
              </a:rPr>
              <a:t>c</a:t>
            </a:r>
            <a:r>
              <a:rPr lang="pl-PL" sz="2800" b="0" i="0" u="none" strike="noStrike" baseline="0" dirty="0">
                <a:latin typeface="AdvP4C4E51"/>
              </a:rPr>
              <a:t>;</a:t>
            </a:r>
            <a:r>
              <a:rPr lang="en-US" sz="2800" b="0" i="0" u="none" strike="noStrike" baseline="0" dirty="0">
                <a:latin typeface="AdvP4C4E51"/>
              </a:rPr>
              <a:t> </a:t>
            </a:r>
            <a:r>
              <a:rPr lang="en-US" sz="2800" b="0" i="0" u="none" strike="noStrike" baseline="0" dirty="0">
                <a:latin typeface="Symbol" panose="05050102010706020507" pitchFamily="18" charset="2"/>
              </a:rPr>
              <a:t>q</a:t>
            </a:r>
            <a:r>
              <a:rPr lang="pl-PL" sz="2800" b="0" i="0" u="none" strike="noStrike" baseline="0" dirty="0">
                <a:latin typeface="AdvP4C4E51"/>
              </a:rPr>
              <a:t>; </a:t>
            </a:r>
            <a:r>
              <a:rPr lang="pl-PL" sz="2800" b="0" i="0" u="none" strike="noStrike" baseline="0" dirty="0">
                <a:latin typeface="Symbol" panose="05050102010706020507" pitchFamily="18" charset="2"/>
              </a:rPr>
              <a:t>b</a:t>
            </a:r>
            <a:r>
              <a:rPr lang="pl-PL" sz="2800" b="0" i="0" u="none" strike="noStrike" baseline="0" dirty="0">
                <a:latin typeface="AdvP4C4E51"/>
              </a:rPr>
              <a:t>; </a:t>
            </a:r>
            <a:r>
              <a:rPr lang="pl-PL" sz="2800" b="0" i="1" u="none" strike="noStrike" baseline="0" dirty="0">
                <a:latin typeface="AdvP696A"/>
              </a:rPr>
              <a:t>W</a:t>
            </a:r>
            <a:r>
              <a:rPr lang="pl-PL" sz="2800" b="0" i="0" u="none" strike="noStrike" baseline="-25000" dirty="0">
                <a:latin typeface="AdvP6975"/>
              </a:rPr>
              <a:t>1</a:t>
            </a:r>
            <a:r>
              <a:rPr lang="pl-PL" sz="2800" b="0" i="0" u="none" strike="noStrike" baseline="0" dirty="0">
                <a:latin typeface="AdvP6975"/>
              </a:rPr>
              <a:t>, and </a:t>
            </a:r>
            <a:r>
              <a:rPr lang="pl-PL" sz="2800" b="0" i="1" u="none" strike="noStrike" baseline="0" dirty="0">
                <a:latin typeface="AdvP696A"/>
              </a:rPr>
              <a:t>W</a:t>
            </a:r>
            <a:r>
              <a:rPr lang="pl-PL" sz="2800" b="0" i="0" u="none" strike="noStrike" baseline="-25000" dirty="0">
                <a:latin typeface="AdvP6975"/>
              </a:rPr>
              <a:t>0</a:t>
            </a:r>
            <a:r>
              <a:rPr lang="pl-PL" sz="2800" b="0" i="0" u="none" strike="noStrike" baseline="0" dirty="0">
                <a:latin typeface="AdvP6975"/>
              </a:rPr>
              <a:t>.</a:t>
            </a:r>
            <a:endParaRPr lang="en-US" sz="2800" dirty="0">
              <a:latin typeface="AdvP6975"/>
            </a:endParaRPr>
          </a:p>
        </p:txBody>
      </p:sp>
      <p:sp>
        <p:nvSpPr>
          <p:cNvPr id="6" name="TextBox 5">
            <a:extLst>
              <a:ext uri="{FF2B5EF4-FFF2-40B4-BE49-F238E27FC236}">
                <a16:creationId xmlns:a16="http://schemas.microsoft.com/office/drawing/2014/main" id="{DD581AE2-3959-4FB3-A37A-0D9F6E1D6AE7}"/>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8" name="Picture 7">
            <a:extLst>
              <a:ext uri="{FF2B5EF4-FFF2-40B4-BE49-F238E27FC236}">
                <a16:creationId xmlns:a16="http://schemas.microsoft.com/office/drawing/2014/main" id="{75C1AE16-C433-22D5-CEAD-A784CDCFD157}"/>
              </a:ext>
            </a:extLst>
          </p:cNvPr>
          <p:cNvPicPr>
            <a:picLocks noChangeAspect="1"/>
          </p:cNvPicPr>
          <p:nvPr/>
        </p:nvPicPr>
        <p:blipFill>
          <a:blip r:embed="rId2"/>
          <a:stretch>
            <a:fillRect/>
          </a:stretch>
        </p:blipFill>
        <p:spPr>
          <a:xfrm>
            <a:off x="6926472" y="377966"/>
            <a:ext cx="3665032" cy="5832334"/>
          </a:xfrm>
          <a:prstGeom prst="rect">
            <a:avLst/>
          </a:prstGeom>
        </p:spPr>
      </p:pic>
    </p:spTree>
    <p:extLst>
      <p:ext uri="{BB962C8B-B14F-4D97-AF65-F5344CB8AC3E}">
        <p14:creationId xmlns:p14="http://schemas.microsoft.com/office/powerpoint/2010/main" val="285456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p:txBody>
          <a:bodyPr>
            <a:normAutofit/>
          </a:bodyPr>
          <a:lstStyle/>
          <a:p>
            <a:r>
              <a:rPr lang="en-US" sz="4000" i="1" dirty="0"/>
              <a:t>The solution</a:t>
            </a:r>
          </a:p>
        </p:txBody>
      </p:sp>
      <p:sp>
        <p:nvSpPr>
          <p:cNvPr id="3" name="Content Placeholder 2">
            <a:extLst>
              <a:ext uri="{FF2B5EF4-FFF2-40B4-BE49-F238E27FC236}">
                <a16:creationId xmlns:a16="http://schemas.microsoft.com/office/drawing/2014/main" id="{A1085946-EDDC-491A-AA92-73894BBC66D1}"/>
              </a:ext>
            </a:extLst>
          </p:cNvPr>
          <p:cNvSpPr>
            <a:spLocks noGrp="1"/>
          </p:cNvSpPr>
          <p:nvPr>
            <p:ph idx="1"/>
          </p:nvPr>
        </p:nvSpPr>
        <p:spPr>
          <a:xfrm>
            <a:off x="616449" y="1845734"/>
            <a:ext cx="6012951" cy="4297614"/>
          </a:xfrm>
        </p:spPr>
        <p:txBody>
          <a:bodyPr>
            <a:normAutofit/>
          </a:bodyPr>
          <a:lstStyle/>
          <a:p>
            <a:pPr algn="l"/>
            <a:endParaRPr lang="en-US" sz="2400" dirty="0"/>
          </a:p>
          <a:p>
            <a:pPr algn="l"/>
            <a:endParaRPr lang="en-US" sz="2400" dirty="0"/>
          </a:p>
          <a:p>
            <a:pPr algn="l"/>
            <a:endParaRPr lang="en-US" sz="2400" dirty="0"/>
          </a:p>
          <a:p>
            <a:pPr algn="l"/>
            <a:endParaRPr lang="en-US" sz="2400" dirty="0"/>
          </a:p>
          <a:p>
            <a:pPr algn="l"/>
            <a:endParaRPr lang="en-US" sz="2400" dirty="0"/>
          </a:p>
          <a:p>
            <a:pPr algn="l"/>
            <a:endParaRPr lang="en-US" sz="2900" dirty="0"/>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7" name="Picture 6">
            <a:extLst>
              <a:ext uri="{FF2B5EF4-FFF2-40B4-BE49-F238E27FC236}">
                <a16:creationId xmlns:a16="http://schemas.microsoft.com/office/drawing/2014/main" id="{D2AFDB7C-8845-09B9-F1AC-8DEB0FE6EF41}"/>
              </a:ext>
            </a:extLst>
          </p:cNvPr>
          <p:cNvPicPr>
            <a:picLocks noChangeAspect="1"/>
          </p:cNvPicPr>
          <p:nvPr/>
        </p:nvPicPr>
        <p:blipFill>
          <a:blip r:embed="rId2"/>
          <a:stretch>
            <a:fillRect/>
          </a:stretch>
        </p:blipFill>
        <p:spPr>
          <a:xfrm>
            <a:off x="362448" y="2009744"/>
            <a:ext cx="7023917" cy="2765456"/>
          </a:xfrm>
          <a:prstGeom prst="rect">
            <a:avLst/>
          </a:prstGeom>
        </p:spPr>
      </p:pic>
      <p:pic>
        <p:nvPicPr>
          <p:cNvPr id="10" name="Picture 9">
            <a:extLst>
              <a:ext uri="{FF2B5EF4-FFF2-40B4-BE49-F238E27FC236}">
                <a16:creationId xmlns:a16="http://schemas.microsoft.com/office/drawing/2014/main" id="{418E7F0F-37E7-9A82-337A-A52D3EB46862}"/>
              </a:ext>
            </a:extLst>
          </p:cNvPr>
          <p:cNvPicPr>
            <a:picLocks noChangeAspect="1"/>
          </p:cNvPicPr>
          <p:nvPr/>
        </p:nvPicPr>
        <p:blipFill>
          <a:blip r:embed="rId3"/>
          <a:stretch>
            <a:fillRect/>
          </a:stretch>
        </p:blipFill>
        <p:spPr>
          <a:xfrm>
            <a:off x="7295652" y="1215181"/>
            <a:ext cx="4533900" cy="4619625"/>
          </a:xfrm>
          <a:prstGeom prst="rect">
            <a:avLst/>
          </a:prstGeom>
        </p:spPr>
      </p:pic>
    </p:spTree>
    <p:extLst>
      <p:ext uri="{BB962C8B-B14F-4D97-AF65-F5344CB8AC3E}">
        <p14:creationId xmlns:p14="http://schemas.microsoft.com/office/powerpoint/2010/main" val="524193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p:txBody>
          <a:bodyPr>
            <a:normAutofit/>
          </a:bodyPr>
          <a:lstStyle/>
          <a:p>
            <a:r>
              <a:rPr lang="en-US" sz="4000" i="1" dirty="0"/>
              <a:t>The Solution</a:t>
            </a:r>
          </a:p>
        </p:txBody>
      </p:sp>
      <p:pic>
        <p:nvPicPr>
          <p:cNvPr id="6" name="Content Placeholder 5">
            <a:extLst>
              <a:ext uri="{FF2B5EF4-FFF2-40B4-BE49-F238E27FC236}">
                <a16:creationId xmlns:a16="http://schemas.microsoft.com/office/drawing/2014/main" id="{0205DACE-8F46-3CDE-5428-4AB99A374875}"/>
              </a:ext>
            </a:extLst>
          </p:cNvPr>
          <p:cNvPicPr>
            <a:picLocks noGrp="1" noChangeAspect="1"/>
          </p:cNvPicPr>
          <p:nvPr>
            <p:ph idx="1"/>
          </p:nvPr>
        </p:nvPicPr>
        <p:blipFill>
          <a:blip r:embed="rId2"/>
          <a:stretch>
            <a:fillRect/>
          </a:stretch>
        </p:blipFill>
        <p:spPr>
          <a:xfrm>
            <a:off x="417957" y="1908021"/>
            <a:ext cx="4710377" cy="4375150"/>
          </a:xfrm>
        </p:spPr>
      </p:pic>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8" name="Picture 7">
            <a:extLst>
              <a:ext uri="{FF2B5EF4-FFF2-40B4-BE49-F238E27FC236}">
                <a16:creationId xmlns:a16="http://schemas.microsoft.com/office/drawing/2014/main" id="{3576E684-B8F1-65EC-DF19-6FE8752E48F6}"/>
              </a:ext>
            </a:extLst>
          </p:cNvPr>
          <p:cNvPicPr>
            <a:picLocks noChangeAspect="1"/>
          </p:cNvPicPr>
          <p:nvPr/>
        </p:nvPicPr>
        <p:blipFill>
          <a:blip r:embed="rId3"/>
          <a:stretch>
            <a:fillRect/>
          </a:stretch>
        </p:blipFill>
        <p:spPr>
          <a:xfrm>
            <a:off x="6308951" y="485775"/>
            <a:ext cx="5191125" cy="5886450"/>
          </a:xfrm>
          <a:prstGeom prst="rect">
            <a:avLst/>
          </a:prstGeom>
        </p:spPr>
      </p:pic>
    </p:spTree>
    <p:extLst>
      <p:ext uri="{BB962C8B-B14F-4D97-AF65-F5344CB8AC3E}">
        <p14:creationId xmlns:p14="http://schemas.microsoft.com/office/powerpoint/2010/main" val="217020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a:xfrm>
            <a:off x="1097280" y="286603"/>
            <a:ext cx="7886922" cy="1450757"/>
          </a:xfrm>
        </p:spPr>
        <p:txBody>
          <a:bodyPr>
            <a:normAutofit fontScale="90000"/>
          </a:bodyPr>
          <a:lstStyle/>
          <a:p>
            <a:r>
              <a:rPr lang="en-US" sz="4000" i="1" dirty="0"/>
              <a:t>The Solution – The magnitude of the resultant compressive force applied on the tibial plateau at the knee joint </a:t>
            </a:r>
          </a:p>
        </p:txBody>
      </p:sp>
      <p:sp>
        <p:nvSpPr>
          <p:cNvPr id="3" name="Content Placeholder 2">
            <a:extLst>
              <a:ext uri="{FF2B5EF4-FFF2-40B4-BE49-F238E27FC236}">
                <a16:creationId xmlns:a16="http://schemas.microsoft.com/office/drawing/2014/main" id="{A1085946-EDDC-491A-AA92-73894BBC66D1}"/>
              </a:ext>
            </a:extLst>
          </p:cNvPr>
          <p:cNvSpPr>
            <a:spLocks noGrp="1"/>
          </p:cNvSpPr>
          <p:nvPr>
            <p:ph idx="1"/>
          </p:nvPr>
        </p:nvSpPr>
        <p:spPr>
          <a:xfrm>
            <a:off x="657546" y="1813581"/>
            <a:ext cx="4982501" cy="4374155"/>
          </a:xfrm>
        </p:spPr>
        <p:txBody>
          <a:bodyPr>
            <a:noAutofit/>
          </a:bodyPr>
          <a:lstStyle/>
          <a:p>
            <a:pPr algn="l"/>
            <a:r>
              <a:rPr lang="en-US" sz="2000" dirty="0"/>
              <a:t>The magnitude of the resultant compressive force applied on the tibial plateau at the knee joint is</a:t>
            </a:r>
            <a:endParaRPr lang="en-US" sz="2400" dirty="0"/>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7" name="Picture 6">
            <a:extLst>
              <a:ext uri="{FF2B5EF4-FFF2-40B4-BE49-F238E27FC236}">
                <a16:creationId xmlns:a16="http://schemas.microsoft.com/office/drawing/2014/main" id="{34EDE4CA-E922-D1F3-6BBE-10D3EC19625C}"/>
              </a:ext>
            </a:extLst>
          </p:cNvPr>
          <p:cNvPicPr>
            <a:picLocks noChangeAspect="1"/>
          </p:cNvPicPr>
          <p:nvPr/>
        </p:nvPicPr>
        <p:blipFill>
          <a:blip r:embed="rId2"/>
          <a:stretch>
            <a:fillRect/>
          </a:stretch>
        </p:blipFill>
        <p:spPr>
          <a:xfrm>
            <a:off x="729356" y="3064646"/>
            <a:ext cx="3790950" cy="533400"/>
          </a:xfrm>
          <a:prstGeom prst="rect">
            <a:avLst/>
          </a:prstGeom>
        </p:spPr>
      </p:pic>
      <p:pic>
        <p:nvPicPr>
          <p:cNvPr id="10" name="Picture 9">
            <a:extLst>
              <a:ext uri="{FF2B5EF4-FFF2-40B4-BE49-F238E27FC236}">
                <a16:creationId xmlns:a16="http://schemas.microsoft.com/office/drawing/2014/main" id="{D19504E2-B9D2-5554-2111-9901CFCA7078}"/>
              </a:ext>
            </a:extLst>
          </p:cNvPr>
          <p:cNvPicPr>
            <a:picLocks noChangeAspect="1"/>
          </p:cNvPicPr>
          <p:nvPr/>
        </p:nvPicPr>
        <p:blipFill>
          <a:blip r:embed="rId3"/>
          <a:stretch>
            <a:fillRect/>
          </a:stretch>
        </p:blipFill>
        <p:spPr>
          <a:xfrm>
            <a:off x="6041217" y="1885950"/>
            <a:ext cx="5153025" cy="3086100"/>
          </a:xfrm>
          <a:prstGeom prst="rect">
            <a:avLst/>
          </a:prstGeom>
        </p:spPr>
      </p:pic>
    </p:spTree>
    <p:extLst>
      <p:ext uri="{BB962C8B-B14F-4D97-AF65-F5344CB8AC3E}">
        <p14:creationId xmlns:p14="http://schemas.microsoft.com/office/powerpoint/2010/main" val="237884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3F4-10BB-4935-A1D9-904D061F2DD8}"/>
              </a:ext>
            </a:extLst>
          </p:cNvPr>
          <p:cNvSpPr>
            <a:spLocks noGrp="1"/>
          </p:cNvSpPr>
          <p:nvPr>
            <p:ph type="title"/>
          </p:nvPr>
        </p:nvSpPr>
        <p:spPr/>
        <p:txBody>
          <a:bodyPr>
            <a:normAutofit/>
          </a:bodyPr>
          <a:lstStyle/>
          <a:p>
            <a:r>
              <a:rPr lang="en-US" sz="4000" i="1" dirty="0"/>
              <a:t>Remarks</a:t>
            </a:r>
          </a:p>
        </p:txBody>
      </p:sp>
      <p:sp>
        <p:nvSpPr>
          <p:cNvPr id="3" name="Content Placeholder 2">
            <a:extLst>
              <a:ext uri="{FF2B5EF4-FFF2-40B4-BE49-F238E27FC236}">
                <a16:creationId xmlns:a16="http://schemas.microsoft.com/office/drawing/2014/main" id="{A1085946-EDDC-491A-AA92-73894BBC66D1}"/>
              </a:ext>
            </a:extLst>
          </p:cNvPr>
          <p:cNvSpPr>
            <a:spLocks noGrp="1"/>
          </p:cNvSpPr>
          <p:nvPr>
            <p:ph idx="1"/>
          </p:nvPr>
        </p:nvSpPr>
        <p:spPr>
          <a:xfrm>
            <a:off x="337352" y="1845734"/>
            <a:ext cx="6533966" cy="4023360"/>
          </a:xfrm>
        </p:spPr>
        <p:txBody>
          <a:bodyPr>
            <a:noAutofit/>
          </a:bodyPr>
          <a:lstStyle/>
          <a:p>
            <a:pPr algn="l">
              <a:buFont typeface="Wingdings" panose="05000000000000000000" pitchFamily="2" charset="2"/>
              <a:buChar char="q"/>
            </a:pPr>
            <a:r>
              <a:rPr lang="en-US" sz="2000" dirty="0"/>
              <a:t>The force</a:t>
            </a:r>
            <a:r>
              <a:rPr lang="en-US" sz="2000" i="1" dirty="0"/>
              <a:t> F</a:t>
            </a:r>
            <a:r>
              <a:rPr lang="en-US" sz="2000" baseline="-25000" dirty="0"/>
              <a:t>M </a:t>
            </a:r>
            <a:r>
              <a:rPr lang="en-US" sz="2000" dirty="0"/>
              <a:t>exerted by the quadriceps muscle on the tibia through the patellar tendon can be expressed in terms of two components normal and tangential to the long axis of the tibia (Fig. 5.40). The primary function of the normal component </a:t>
            </a:r>
            <a:r>
              <a:rPr lang="en-US" sz="2000" i="1" dirty="0" err="1"/>
              <a:t>F</a:t>
            </a:r>
            <a:r>
              <a:rPr lang="en-US" sz="2000" baseline="-25000" dirty="0" err="1"/>
              <a:t>Mn</a:t>
            </a:r>
            <a:r>
              <a:rPr lang="en-US" sz="2000" dirty="0"/>
              <a:t> of the muscle force is to rotate the tibia about the knee joint, while its tangential component </a:t>
            </a:r>
            <a:r>
              <a:rPr lang="en-US" sz="2000" i="1" dirty="0" err="1"/>
              <a:t>F</a:t>
            </a:r>
            <a:r>
              <a:rPr lang="en-US" sz="2000" baseline="-25000" dirty="0" err="1"/>
              <a:t>Mt</a:t>
            </a:r>
            <a:r>
              <a:rPr lang="en-US" sz="2000" dirty="0"/>
              <a:t> tends to translate the lower leg in a direction collinear with the long axis of the tibia and applies a compressive force on the articulating surfaces of the tibiofemoral joint. Since the normal component of </a:t>
            </a:r>
            <a:r>
              <a:rPr lang="en-US" sz="2000" i="1" dirty="0"/>
              <a:t>F</a:t>
            </a:r>
            <a:r>
              <a:rPr lang="en-US" sz="2000" baseline="-25000" dirty="0"/>
              <a:t>M</a:t>
            </a:r>
            <a:r>
              <a:rPr lang="en-US" sz="2000" dirty="0"/>
              <a:t> is a sine function of angle </a:t>
            </a:r>
            <a:r>
              <a:rPr lang="en-US" sz="2000" dirty="0">
                <a:latin typeface="Symbol" panose="05050102010706020507" pitchFamily="18" charset="2"/>
              </a:rPr>
              <a:t>q</a:t>
            </a:r>
            <a:r>
              <a:rPr lang="en-US" sz="2000" dirty="0"/>
              <a:t>, a larger angle between the patellar tendon and the long axis of the tibia indicates a larger rotational effect of the muscle exertion. This implies that for large </a:t>
            </a:r>
            <a:r>
              <a:rPr lang="en-US" sz="2000" dirty="0">
                <a:latin typeface="Symbol" panose="05050102010706020507" pitchFamily="18" charset="2"/>
              </a:rPr>
              <a:t>q</a:t>
            </a:r>
            <a:r>
              <a:rPr lang="en-US" sz="2000" dirty="0"/>
              <a:t>, less muscle force is wasted to compress the knee joint, and a larger portion of the muscle tension is utilized to rotate the lower leg about the knee joint.</a:t>
            </a:r>
            <a:endParaRPr lang="en-US" sz="2400" dirty="0"/>
          </a:p>
        </p:txBody>
      </p:sp>
      <p:sp>
        <p:nvSpPr>
          <p:cNvPr id="5" name="TextBox 4">
            <a:extLst>
              <a:ext uri="{FF2B5EF4-FFF2-40B4-BE49-F238E27FC236}">
                <a16:creationId xmlns:a16="http://schemas.microsoft.com/office/drawing/2014/main" id="{819EC39E-5F35-4E13-9C8B-CFC255AF450C}"/>
              </a:ext>
            </a:extLst>
          </p:cNvPr>
          <p:cNvSpPr txBox="1"/>
          <p:nvPr/>
        </p:nvSpPr>
        <p:spPr>
          <a:xfrm>
            <a:off x="3635230" y="6453832"/>
            <a:ext cx="4982500" cy="338554"/>
          </a:xfrm>
          <a:prstGeom prst="rect">
            <a:avLst/>
          </a:prstGeom>
          <a:noFill/>
        </p:spPr>
        <p:txBody>
          <a:bodyPr wrap="square" rtlCol="0">
            <a:spAutoFit/>
          </a:bodyPr>
          <a:lstStyle/>
          <a:p>
            <a:pPr algn="ctr"/>
            <a:r>
              <a:rPr lang="sr-Latn-RS" sz="1600" b="1" dirty="0">
                <a:solidFill>
                  <a:schemeClr val="bg1"/>
                </a:solidFill>
                <a:latin typeface="+mj-lt"/>
              </a:rPr>
              <a:t>Foča, BiH, </a:t>
            </a:r>
            <a:r>
              <a:rPr lang="en-US" sz="1600" b="1" dirty="0">
                <a:solidFill>
                  <a:schemeClr val="bg1"/>
                </a:solidFill>
                <a:latin typeface="+mj-lt"/>
              </a:rPr>
              <a:t>202</a:t>
            </a:r>
            <a:r>
              <a:rPr lang="sr-Cyrl-RS" sz="1600" b="1" dirty="0">
                <a:solidFill>
                  <a:schemeClr val="bg1"/>
                </a:solidFill>
                <a:latin typeface="+mj-lt"/>
              </a:rPr>
              <a:t>2. </a:t>
            </a:r>
            <a:endParaRPr lang="en-US" sz="1600" b="1" dirty="0">
              <a:solidFill>
                <a:schemeClr val="bg1"/>
              </a:solidFill>
              <a:latin typeface="+mj-lt"/>
            </a:endParaRPr>
          </a:p>
        </p:txBody>
      </p:sp>
      <p:pic>
        <p:nvPicPr>
          <p:cNvPr id="6" name="Picture 5">
            <a:extLst>
              <a:ext uri="{FF2B5EF4-FFF2-40B4-BE49-F238E27FC236}">
                <a16:creationId xmlns:a16="http://schemas.microsoft.com/office/drawing/2014/main" id="{7E8ACA1E-C6B4-17E9-B2B3-9004B0A7244C}"/>
              </a:ext>
            </a:extLst>
          </p:cNvPr>
          <p:cNvPicPr>
            <a:picLocks noChangeAspect="1"/>
          </p:cNvPicPr>
          <p:nvPr/>
        </p:nvPicPr>
        <p:blipFill>
          <a:blip r:embed="rId2"/>
          <a:stretch>
            <a:fillRect/>
          </a:stretch>
        </p:blipFill>
        <p:spPr>
          <a:xfrm>
            <a:off x="7221105" y="2058031"/>
            <a:ext cx="4730155" cy="3811063"/>
          </a:xfrm>
          <a:prstGeom prst="rect">
            <a:avLst/>
          </a:prstGeom>
        </p:spPr>
      </p:pic>
    </p:spTree>
    <p:extLst>
      <p:ext uri="{BB962C8B-B14F-4D97-AF65-F5344CB8AC3E}">
        <p14:creationId xmlns:p14="http://schemas.microsoft.com/office/powerpoint/2010/main" val="128859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2508-F859-612A-9FBC-7FC4054408DA}"/>
              </a:ext>
            </a:extLst>
          </p:cNvPr>
          <p:cNvSpPr>
            <a:spLocks noGrp="1"/>
          </p:cNvSpPr>
          <p:nvPr>
            <p:ph type="title"/>
          </p:nvPr>
        </p:nvSpPr>
        <p:spPr/>
        <p:txBody>
          <a:bodyPr/>
          <a:lstStyle/>
          <a:p>
            <a:r>
              <a:rPr lang="en-US" i="1" dirty="0"/>
              <a:t>Remarks</a:t>
            </a:r>
          </a:p>
        </p:txBody>
      </p:sp>
      <p:sp>
        <p:nvSpPr>
          <p:cNvPr id="3" name="Content Placeholder 2">
            <a:extLst>
              <a:ext uri="{FF2B5EF4-FFF2-40B4-BE49-F238E27FC236}">
                <a16:creationId xmlns:a16="http://schemas.microsoft.com/office/drawing/2014/main" id="{6B60C702-B216-62B3-D06E-B00C585FC07B}"/>
              </a:ext>
            </a:extLst>
          </p:cNvPr>
          <p:cNvSpPr>
            <a:spLocks noGrp="1"/>
          </p:cNvSpPr>
          <p:nvPr>
            <p:ph idx="1"/>
          </p:nvPr>
        </p:nvSpPr>
        <p:spPr>
          <a:xfrm>
            <a:off x="1040463" y="1916755"/>
            <a:ext cx="6274737" cy="4023360"/>
          </a:xfrm>
        </p:spPr>
        <p:txBody>
          <a:bodyPr>
            <a:normAutofit fontScale="92500" lnSpcReduction="10000"/>
          </a:bodyPr>
          <a:lstStyle/>
          <a:p>
            <a:pPr>
              <a:buFont typeface="Wingdings" panose="05000000000000000000" pitchFamily="2" charset="2"/>
              <a:buChar char="q"/>
            </a:pPr>
            <a:r>
              <a:rPr lang="en-US" sz="2400" dirty="0"/>
              <a:t>One of the most important biomechanical functions of the patella is to provide anterior displacement of the quadriceps and patellar tendons, thus lengthening the lever arm of the knee extensor muscle forces with respect to the center of rotation of the knee by increasing angle </a:t>
            </a:r>
            <a:r>
              <a:rPr lang="en-US" sz="2400" i="1" dirty="0">
                <a:latin typeface="Symbol" panose="05050102010706020507" pitchFamily="18" charset="2"/>
              </a:rPr>
              <a:t>q</a:t>
            </a:r>
            <a:r>
              <a:rPr lang="en-US" sz="2400" dirty="0">
                <a:latin typeface="Symbol" panose="05050102010706020507" pitchFamily="18" charset="2"/>
              </a:rPr>
              <a:t> </a:t>
            </a:r>
            <a:r>
              <a:rPr lang="en-US" sz="2400" dirty="0"/>
              <a:t>(Fig. 5.41a). Surgical removal of the patella brings the patellar tendon closer to the center of rotation of the knee joint (Fig. 5.41b), which causes the length of the lever arm of the muscle force to decrease </a:t>
            </a:r>
            <a:r>
              <a:rPr lang="en-US" sz="2400" i="1" dirty="0"/>
              <a:t>d</a:t>
            </a:r>
            <a:r>
              <a:rPr lang="en-US" sz="2400" baseline="-25000" dirty="0"/>
              <a:t>2</a:t>
            </a:r>
            <a:r>
              <a:rPr lang="en-US" sz="2400" dirty="0"/>
              <a:t>&lt;</a:t>
            </a:r>
            <a:r>
              <a:rPr lang="en-US" sz="2400" i="1" dirty="0"/>
              <a:t>d</a:t>
            </a:r>
            <a:r>
              <a:rPr lang="en-US" sz="2400" baseline="-25000" dirty="0"/>
              <a:t>1</a:t>
            </a:r>
            <a:r>
              <a:rPr lang="en-US" sz="2400" dirty="0"/>
              <a:t>. Losing the advantage of having a relatively long lever arm, the quadriceps muscle has to exert more force than normal to rotate the lower leg about the knee joint</a:t>
            </a:r>
          </a:p>
          <a:p>
            <a:pPr>
              <a:buFont typeface="Wingdings" panose="05000000000000000000" pitchFamily="2" charset="2"/>
              <a:buChar char="q"/>
            </a:pPr>
            <a:endParaRPr lang="en-US" sz="2400" dirty="0"/>
          </a:p>
        </p:txBody>
      </p:sp>
      <p:pic>
        <p:nvPicPr>
          <p:cNvPr id="5" name="Picture 4">
            <a:extLst>
              <a:ext uri="{FF2B5EF4-FFF2-40B4-BE49-F238E27FC236}">
                <a16:creationId xmlns:a16="http://schemas.microsoft.com/office/drawing/2014/main" id="{1919A4A0-F74E-F407-8B96-5C6CC920259E}"/>
              </a:ext>
            </a:extLst>
          </p:cNvPr>
          <p:cNvPicPr>
            <a:picLocks noChangeAspect="1"/>
          </p:cNvPicPr>
          <p:nvPr/>
        </p:nvPicPr>
        <p:blipFill>
          <a:blip r:embed="rId2"/>
          <a:stretch>
            <a:fillRect/>
          </a:stretch>
        </p:blipFill>
        <p:spPr>
          <a:xfrm>
            <a:off x="7562170" y="1011981"/>
            <a:ext cx="4511994" cy="5058455"/>
          </a:xfrm>
          <a:prstGeom prst="rect">
            <a:avLst/>
          </a:prstGeom>
        </p:spPr>
      </p:pic>
    </p:spTree>
    <p:extLst>
      <p:ext uri="{BB962C8B-B14F-4D97-AF65-F5344CB8AC3E}">
        <p14:creationId xmlns:p14="http://schemas.microsoft.com/office/powerpoint/2010/main" val="412597776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Version xmlns="4b6e9caa-ad69-4f65-9edb-80c4b2bf7a3a" xsi:nil="true"/>
    <Invited_Leaders xmlns="4b6e9caa-ad69-4f65-9edb-80c4b2bf7a3a" xsi:nil="true"/>
    <DefaultSectionNames xmlns="4b6e9caa-ad69-4f65-9edb-80c4b2bf7a3a" xsi:nil="true"/>
    <Teams_Channel_Section_Location xmlns="4b6e9caa-ad69-4f65-9edb-80c4b2bf7a3a" xsi:nil="true"/>
    <Templates xmlns="4b6e9caa-ad69-4f65-9edb-80c4b2bf7a3a" xsi:nil="true"/>
    <Member_Groups xmlns="4b6e9caa-ad69-4f65-9edb-80c4b2bf7a3a">
      <UserInfo>
        <DisplayName/>
        <AccountId xsi:nil="true"/>
        <AccountType/>
      </UserInfo>
    </Member_Groups>
    <NotebookType xmlns="4b6e9caa-ad69-4f65-9edb-80c4b2bf7a3a" xsi:nil="true"/>
    <TeamsChannelId xmlns="4b6e9caa-ad69-4f65-9edb-80c4b2bf7a3a" xsi:nil="true"/>
    <Is_Collaboration_Space_Locked xmlns="4b6e9caa-ad69-4f65-9edb-80c4b2bf7a3a" xsi:nil="true"/>
    <Members xmlns="4b6e9caa-ad69-4f65-9edb-80c4b2bf7a3a">
      <UserInfo>
        <DisplayName/>
        <AccountId xsi:nil="true"/>
        <AccountType/>
      </UserInfo>
    </Members>
    <Owner xmlns="4b6e9caa-ad69-4f65-9edb-80c4b2bf7a3a">
      <UserInfo>
        <DisplayName/>
        <AccountId xsi:nil="true"/>
        <AccountType/>
      </UserInfo>
    </Owner>
    <LMS_Mappings xmlns="4b6e9caa-ad69-4f65-9edb-80c4b2bf7a3a" xsi:nil="true"/>
    <IsNotebookLocked xmlns="4b6e9caa-ad69-4f65-9edb-80c4b2bf7a3a" xsi:nil="true"/>
    <Invited_Members xmlns="4b6e9caa-ad69-4f65-9edb-80c4b2bf7a3a" xsi:nil="true"/>
    <Self_Registration_Enabled xmlns="4b6e9caa-ad69-4f65-9edb-80c4b2bf7a3a" xsi:nil="true"/>
    <FolderType xmlns="4b6e9caa-ad69-4f65-9edb-80c4b2bf7a3a" xsi:nil="true"/>
    <CultureName xmlns="4b6e9caa-ad69-4f65-9edb-80c4b2bf7a3a" xsi:nil="true"/>
    <Leaders xmlns="4b6e9caa-ad69-4f65-9edb-80c4b2bf7a3a">
      <UserInfo>
        <DisplayName/>
        <AccountId xsi:nil="true"/>
        <AccountType/>
      </UserInfo>
    </Leaders>
    <Math_Settings xmlns="4b6e9caa-ad69-4f65-9edb-80c4b2bf7a3a" xsi:nil="true"/>
    <Has_Leaders_Only_SectionGroup xmlns="4b6e9caa-ad69-4f65-9edb-80c4b2bf7a3a" xsi:nil="true"/>
    <Distribution_Groups xmlns="4b6e9caa-ad69-4f65-9edb-80c4b2bf7a3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79F2C15571F2498E3A3859FC316BF9" ma:contentTypeVersion="23" ma:contentTypeDescription="Create a new document." ma:contentTypeScope="" ma:versionID="f96020dfb841428b228c52647080adfc">
  <xsd:schema xmlns:xsd="http://www.w3.org/2001/XMLSchema" xmlns:xs="http://www.w3.org/2001/XMLSchema" xmlns:p="http://schemas.microsoft.com/office/2006/metadata/properties" xmlns:ns2="4b6e9caa-ad69-4f65-9edb-80c4b2bf7a3a" targetNamespace="http://schemas.microsoft.com/office/2006/metadata/properties" ma:root="true" ma:fieldsID="0d6ff8930d17756e25b90d3d00d3fcd5" ns2:_="">
    <xsd:import namespace="4b6e9caa-ad69-4f65-9edb-80c4b2bf7a3a"/>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e9caa-ad69-4f65-9edb-80c4b2bf7a3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9ED3EE-E846-4492-8102-A7BFC99A4E92}">
  <ds:schemaRefs>
    <ds:schemaRef ds:uri="4b6e9caa-ad69-4f65-9edb-80c4b2bf7a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9F1BFC-4058-428B-BC3B-7258C81389F9}">
  <ds:schemaRefs>
    <ds:schemaRef ds:uri="4b6e9caa-ad69-4f65-9edb-80c4b2bf7a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11A33B-0744-420C-B4CA-E97F5D961B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1166</TotalTime>
  <Words>769</Words>
  <Application>Microsoft Office PowerPoint</Application>
  <PresentationFormat>Widescreen</PresentationFormat>
  <Paragraphs>45</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AdvP4C4E51</vt:lpstr>
      <vt:lpstr>AdvP696A</vt:lpstr>
      <vt:lpstr>AdvP6975</vt:lpstr>
      <vt:lpstr>Calibri</vt:lpstr>
      <vt:lpstr>Calibri Light</vt:lpstr>
      <vt:lpstr>Symbol</vt:lpstr>
      <vt:lpstr>Wingdings</vt:lpstr>
      <vt:lpstr>Retrospect</vt:lpstr>
      <vt:lpstr>The Mechanics of the Knee </vt:lpstr>
      <vt:lpstr>Forces acting on the lower angle</vt:lpstr>
      <vt:lpstr>Mechanical model - description</vt:lpstr>
      <vt:lpstr>The task</vt:lpstr>
      <vt:lpstr>The solution</vt:lpstr>
      <vt:lpstr>The Solution</vt:lpstr>
      <vt:lpstr>The Solution – The magnitude of the resultant compressive force applied on the tibial plateau at the knee joint </vt:lpstr>
      <vt:lpstr>Remarks</vt:lpstr>
      <vt:lpstr>Remarks</vt:lpstr>
      <vt:lpstr>Thank you for your atention!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Blended learning with special reference to the Flipped classroom</dc:title>
  <dc:creator>Slađana Dimitrijević</dc:creator>
  <cp:lastModifiedBy>Milan Kovačević</cp:lastModifiedBy>
  <cp:revision>98</cp:revision>
  <dcterms:created xsi:type="dcterms:W3CDTF">2021-06-10T05:48:38Z</dcterms:created>
  <dcterms:modified xsi:type="dcterms:W3CDTF">2022-06-12T11:53:25Z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0x010100CF79F2C15571F2498E3A3859FC316BF9</vt:lpwstr>
  </property>
</Properties>
</file>